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4630400" cy="8229600"/>
  <p:notesSz cx="8229600" cy="14630400"/>
  <p:embeddedFontLst>
    <p:embeddedFont>
      <p:font typeface="Gelasio"/>
      <p:regular r:id="rId20"/>
    </p:embeddedFont>
    <p:embeddedFont>
      <p:font typeface="Gelasio"/>
      <p:regular r:id="rId21"/>
    </p:embeddedFont>
    <p:embeddedFont>
      <p:font typeface="Gelasio"/>
      <p:regular r:id="rId22"/>
    </p:embeddedFont>
    <p:embeddedFont>
      <p:font typeface="Gelasio"/>
      <p:regular r:id="rId23"/>
    </p:embeddedFont>
    <p:embeddedFont>
      <p:font typeface="Lato"/>
      <p:regular r:id="rId24"/>
    </p:embeddedFont>
    <p:embeddedFont>
      <p:font typeface="Lato"/>
      <p:regular r:id="rId25"/>
    </p:embeddedFont>
    <p:embeddedFont>
      <p:font typeface="Lato"/>
      <p:regular r:id="rId26"/>
    </p:embeddedFont>
    <p:embeddedFont>
      <p:font typeface="Lato"/>
      <p:regular r:id="rId2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20" Type="http://schemas.openxmlformats.org/officeDocument/2006/relationships/font" Target="fonts/font1.fntdata"/><Relationship Id="rId21" Type="http://schemas.openxmlformats.org/officeDocument/2006/relationships/font" Target="fonts/font2.fntdata"/><Relationship Id="rId22" Type="http://schemas.openxmlformats.org/officeDocument/2006/relationships/font" Target="fonts/font3.fntdata"/><Relationship Id="rId23" Type="http://schemas.openxmlformats.org/officeDocument/2006/relationships/font" Target="fonts/font4.fntdata"/><Relationship Id="rId24" Type="http://schemas.openxmlformats.org/officeDocument/2006/relationships/font" Target="fonts/font5.fntdata"/><Relationship Id="rId25" Type="http://schemas.openxmlformats.org/officeDocument/2006/relationships/font" Target="fonts/font6.fntdata"/><Relationship Id="rId26" Type="http://schemas.openxmlformats.org/officeDocument/2006/relationships/font" Target="fonts/font7.fntdata"/><Relationship Id="rId27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Adicionar os comandos de crud
e uma imagem boa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objectdb.com/" TargetMode="External"/><Relationship Id="rId2" Type="http://schemas.openxmlformats.org/officeDocument/2006/relationships/hyperlink" Target="https://www.objectdb.com/get-file/be43ac93-6b0f-4def-9b05-89861d2c8b5e/manual.pdf" TargetMode="Externa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1390" y="2028111"/>
            <a:ext cx="93852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Desvendando os Bancos de Dados Orientados a Objetos com JPA e ObjectDB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4451390" y="4494609"/>
            <a:ext cx="93852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Esta apresentação oferece uma visão aprofundada dos Bancos de Dados Orientados a Objetos (BDOOs), destacando suas vantagens e explorando conceitos chave.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4451390" y="5475565"/>
            <a:ext cx="93852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Vamos mergulhar em uma solução Java específica: o ObjectDB e sua integração com a JPA, aprimorando o desenvolvimento de aplicações.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71174"/>
            <a:ext cx="63367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Quando usar e aplicações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33581"/>
            <a:ext cx="6407944" cy="3524845"/>
          </a:xfrm>
          <a:prstGeom prst="roundRect">
            <a:avLst>
              <a:gd name="adj" fmla="val 2703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16801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Usar quando…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028224" y="3729395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Você precisa de uma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solução simples e leve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28224" y="4171593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 projeto é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educacional, acadêmico ou experimental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28224" y="4613791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Você não quer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depender de SQL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ou bancos relacionais.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28224" y="5055989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Deseja utilizar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JPA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de forma direta 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28224" y="5498187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Precisa de um banco que funcione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sem servidor externo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(modo embutido).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428548" y="2933581"/>
            <a:ext cx="6408063" cy="3524845"/>
          </a:xfrm>
          <a:prstGeom prst="roundRect">
            <a:avLst>
              <a:gd name="adj" fmla="val 2703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662982" y="316801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Aplicações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7662982" y="3729395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Sistemas de ensino/aprendizado de persistência em Java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662982" y="4171593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Aplicações embarcadas ou de IoT baseadas em Java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662982" y="4613791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Projetos de CRUD simples (sem escalabilidade)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662982" y="5055989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Aplicações locais ou desktop em Java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272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Objectdb Explorer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89622"/>
            <a:ext cx="4196358" cy="4012763"/>
          </a:xfrm>
          <a:prstGeom prst="roundRect">
            <a:avLst>
              <a:gd name="adj" fmla="val 237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92405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 que é?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028224" y="348543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Uma ferramenta gráfica que permite abrir e navegar por arquivos .odb.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28224" y="4653439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Permite entender como os objetos Java foram armazenados no banco.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689622"/>
            <a:ext cx="4196358" cy="4012763"/>
          </a:xfrm>
          <a:prstGeom prst="roundRect">
            <a:avLst>
              <a:gd name="adj" fmla="val 237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51396" y="292405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 que ele faz?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5451396" y="348543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Serve para visualizar, consultar e depurar os dados persistidos com ObjectDB.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451396" y="4653439"/>
            <a:ext cx="37274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 o ObjectDB Explorer, você vê os seus objetos Java se transformando em dados persistidos — sem precisar escrever nenhuma linha de SQL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2689622"/>
            <a:ext cx="4196358" cy="4012763"/>
          </a:xfrm>
          <a:prstGeom prst="roundRect">
            <a:avLst>
              <a:gd name="adj" fmla="val 237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874568" y="292405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como usar?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9874568" y="3485436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Ao baixar o banco no site deles proprios, o explorer vem juntamente com os .jar necessários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9874568" y="5016341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Iremos mostrar passo a passo de como utilizar e como vizualizar ele 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Referências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981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Site oficial do Objectdb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https://www.objectdb.com/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34311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Manual em pdf do objectdb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https://www.objectdb.com/get-file/be43ac93-6b0f-4def-9b05-89861d2c8b5e/manual.pdf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Artigo 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acadêmico 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LAHKIM, Omar; ASSEM, Nasser. Object Oriented Databases: Concepts and Utility (2021).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30684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35578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Dúvidas?</a:t>
            </a:r>
            <a:endParaRPr lang="en-US" sz="3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242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6755" y="3079552"/>
            <a:ext cx="13216890" cy="1262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Fundamentos dos Bancos de Dados Orientados a Objetos (BDOO)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06755" y="4644509"/>
            <a:ext cx="454343" cy="454343"/>
          </a:xfrm>
          <a:prstGeom prst="roundRect">
            <a:avLst>
              <a:gd name="adj" fmla="val 18668"/>
            </a:avLst>
          </a:prstGeom>
          <a:solidFill>
            <a:srgbClr val="000000"/>
          </a:solidFill>
          <a:ln w="7620">
            <a:solidFill>
              <a:srgbClr val="19191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63028" y="4713923"/>
            <a:ext cx="3093839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Armazenamento de Objetos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363028" y="5150525"/>
            <a:ext cx="5825966" cy="646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BDOOs guardam dados como objetos, com identidade e comportamento próprios, encapsulando estado e métodos.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441406" y="4644509"/>
            <a:ext cx="454343" cy="454343"/>
          </a:xfrm>
          <a:prstGeom prst="roundRect">
            <a:avLst>
              <a:gd name="adj" fmla="val 18668"/>
            </a:avLst>
          </a:prstGeom>
          <a:solidFill>
            <a:srgbClr val="000000"/>
          </a:solidFill>
          <a:ln w="7620">
            <a:solidFill>
              <a:srgbClr val="19191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097679" y="4713923"/>
            <a:ext cx="3021568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Recuperação e Persistência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8097679" y="5150525"/>
            <a:ext cx="5825966" cy="646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Soluções para recuperação e concorrência são nativas. Dados encapsulados persistem além do ciclo de vida da aplicação.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06755" y="6200418"/>
            <a:ext cx="454343" cy="454343"/>
          </a:xfrm>
          <a:prstGeom prst="roundRect">
            <a:avLst>
              <a:gd name="adj" fmla="val 18668"/>
            </a:avLst>
          </a:prstGeom>
          <a:solidFill>
            <a:srgbClr val="000000"/>
          </a:solidFill>
          <a:ln w="7620">
            <a:solidFill>
              <a:srgbClr val="19191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363028" y="6269831"/>
            <a:ext cx="2524244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Modelagem Direta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363028" y="6706433"/>
            <a:ext cx="5825966" cy="646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Armazenam grafos de objetos diretamente, eliminando a camada ORM, otimizando o desempenho.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441406" y="6200418"/>
            <a:ext cx="454343" cy="454343"/>
          </a:xfrm>
          <a:prstGeom prst="roundRect">
            <a:avLst>
              <a:gd name="adj" fmla="val 18668"/>
            </a:avLst>
          </a:prstGeom>
          <a:solidFill>
            <a:srgbClr val="000000"/>
          </a:solidFill>
          <a:ln w="7620">
            <a:solidFill>
              <a:srgbClr val="19191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097679" y="6269831"/>
            <a:ext cx="2787253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Tipos e Relacionamentos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8097679" y="6706433"/>
            <a:ext cx="5825966" cy="969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Suportam tipos definidos pelo usuário e novos tipos de relacionamentos. Usam Identidade do Objeto (OID) ao invés de chaves primárias.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9133" y="534710"/>
            <a:ext cx="6725722" cy="606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Conceitos Essenciais em BDOO</a:t>
            </a:r>
            <a:endParaRPr lang="en-US" sz="3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133" y="1529120"/>
            <a:ext cx="485061" cy="48506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06723" y="1644253"/>
            <a:ext cx="2425660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Objetos e Identidade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406723" y="2063710"/>
            <a:ext cx="12544544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Cada entidade real é um objeto, com ID única para recuperação.</a:t>
            </a:r>
            <a:endParaRPr lang="en-US" sz="15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33" y="2859286"/>
            <a:ext cx="485061" cy="48506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06723" y="2974419"/>
            <a:ext cx="2425660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Encapsulamento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1406723" y="3393877"/>
            <a:ext cx="12544544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Propriedades e métodos combinados, ocultando detalhes internos.</a:t>
            </a:r>
            <a:endParaRPr lang="en-US" sz="15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33" y="4189452"/>
            <a:ext cx="485061" cy="48506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06723" y="4304586"/>
            <a:ext cx="2425660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Classes e Instanciação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1406723" y="4724043"/>
            <a:ext cx="12544544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Classes definem a estrutura (atributos), ações e métodos.</a:t>
            </a:r>
            <a:endParaRPr lang="en-US" sz="15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33" y="5519618"/>
            <a:ext cx="485061" cy="48506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406723" y="5634752"/>
            <a:ext cx="2425660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Herança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1406723" y="6054209"/>
            <a:ext cx="12544544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Reutilização de código entre classes, herdando propriedades e métodos.</a:t>
            </a:r>
            <a:endParaRPr lang="en-US" sz="15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133" y="6849785"/>
            <a:ext cx="485061" cy="48506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406723" y="6964918"/>
            <a:ext cx="2425660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Polimorfismo</a:t>
            </a:r>
            <a:endParaRPr lang="en-US" sz="1900" dirty="0"/>
          </a:p>
        </p:txBody>
      </p:sp>
      <p:sp>
        <p:nvSpPr>
          <p:cNvPr id="17" name="Text 10"/>
          <p:cNvSpPr/>
          <p:nvPr/>
        </p:nvSpPr>
        <p:spPr>
          <a:xfrm>
            <a:off x="1406723" y="7384375"/>
            <a:ext cx="12544544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Processamento de dados em múltiplas formas.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52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BDOO VS BDR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4693" y="1847612"/>
            <a:ext cx="11921014" cy="56966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0099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BDOO VS BDR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9452" y="2463403"/>
            <a:ext cx="11971377" cy="446508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91628"/>
            <a:ext cx="107480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ObjectDB: Um BDOO Otimizado para Java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673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Integração JPA 2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4852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ObjectDB é um ODBMS Java com suporte JPA 2 integrado. Combina banco de dados e JPA em um único produto, eliminando ORMs externos.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640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Desempenho Superior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345192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Projetado para ser extremamente rápido. Evita conversões lentas de grafos de objetos Java para tabelas, comum em SGBDRs.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2867382"/>
            <a:ext cx="32987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Produtividade Aumentada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344852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Permite armazenamento direto de grafos de objetos, eliminando a camada ORM. Resulta em aplicações mais rápidas com modelos complexos.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7640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Abertura e Padrões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5345192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Primeiro BDOO com suporte integrado para JPA e JDO. Evita "vendor lock-in", oferece flexibilidade tecnológica e melhor suporte da comunidade.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8561"/>
            <a:ext cx="61733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Por que usar o objectdb?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17502"/>
            <a:ext cx="1134070" cy="13608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54674" y="2144316"/>
            <a:ext cx="29927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1. Simplicidade extrema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154674" y="2634734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Sem configurações complicadas, tabelas SQL ou scripts.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278386"/>
            <a:ext cx="1134070" cy="1360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54674" y="3505200"/>
            <a:ext cx="35244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2. Integração total com Java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154674" y="3995618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Você trabalha diretamente com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objetos Java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sem conversões para tabelas.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639270"/>
            <a:ext cx="1134070" cy="13608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54674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3. Alta performance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154674" y="5356503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Armazenamento binário eficiente (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E8E8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.odb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).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000155"/>
            <a:ext cx="1134070" cy="13608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154674" y="6226969"/>
            <a:ext cx="38611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4. Pronto para uso educacional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2154674" y="6717387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Licença gratuita para uso pessoal e educacional.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8390" y="2377440"/>
            <a:ext cx="3817620" cy="34747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82241" y="616148"/>
            <a:ext cx="7579519" cy="1396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Definindo uma Classe de Entidade JPA</a:t>
            </a:r>
            <a:endParaRPr lang="en-US" sz="4350" dirty="0"/>
          </a:p>
        </p:txBody>
      </p:sp>
      <p:sp>
        <p:nvSpPr>
          <p:cNvPr id="5" name="Shape 1"/>
          <p:cNvSpPr/>
          <p:nvPr/>
        </p:nvSpPr>
        <p:spPr>
          <a:xfrm>
            <a:off x="782241" y="2348151"/>
            <a:ext cx="3677960" cy="2867263"/>
          </a:xfrm>
          <a:prstGeom prst="roundRect">
            <a:avLst>
              <a:gd name="adj" fmla="val 327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013341" y="2579251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POJO Persistível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1013341" y="3062526"/>
            <a:ext cx="3215759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Uma classe de entidade JPA é um POJO comum.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013341" y="3911679"/>
            <a:ext cx="3215759" cy="1072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Marcada para gerenciar e representar objetos no banco de dados.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4683681" y="2348151"/>
            <a:ext cx="3678079" cy="2867263"/>
          </a:xfrm>
          <a:prstGeom prst="roundRect">
            <a:avLst>
              <a:gd name="adj" fmla="val 327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4914781" y="2579251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Exemplo: Classe Point</a:t>
            </a:r>
            <a:endParaRPr lang="en-US" sz="2150" dirty="0"/>
          </a:p>
        </p:txBody>
      </p:sp>
      <p:sp>
        <p:nvSpPr>
          <p:cNvPr id="11" name="Text 7"/>
          <p:cNvSpPr/>
          <p:nvPr/>
        </p:nvSpPr>
        <p:spPr>
          <a:xfrm>
            <a:off x="4914781" y="3062526"/>
            <a:ext cx="3215878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Tutorial usa a classe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Point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com campos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x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y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4914781" y="3911679"/>
            <a:ext cx="3215878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Esses campos são persistentes por padrão.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82241" y="5438894"/>
            <a:ext cx="7579519" cy="2174558"/>
          </a:xfrm>
          <a:prstGeom prst="roundRect">
            <a:avLst>
              <a:gd name="adj" fmla="val 4317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13341" y="5669994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Anotações Essenciais</a:t>
            </a:r>
            <a:endParaRPr lang="en-US" sz="2150" dirty="0"/>
          </a:p>
        </p:txBody>
      </p:sp>
      <p:sp>
        <p:nvSpPr>
          <p:cNvPr id="15" name="Text 11"/>
          <p:cNvSpPr/>
          <p:nvPr/>
        </p:nvSpPr>
        <p:spPr>
          <a:xfrm>
            <a:off x="1013341" y="6153269"/>
            <a:ext cx="7117318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@Entity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: Marca a classe como persistível.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1013341" y="6589038"/>
            <a:ext cx="7117318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@Id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: Declara o atributo como chave primária.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1013341" y="7024807"/>
            <a:ext cx="7117318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@GeneratedValue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: ID gerada automaticamente.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5728"/>
            <a:ext cx="97031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Operações CRUD com JPA e ObjectDB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14669"/>
            <a:ext cx="13042821" cy="4068128"/>
          </a:xfrm>
          <a:prstGeom prst="roundRect">
            <a:avLst>
              <a:gd name="adj" fmla="val 234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122289"/>
            <a:ext cx="1302627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9653" y="2265997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Create (Armazenar)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75077" y="2265997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em.persist(object)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716691" y="2265997"/>
            <a:ext cx="38841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Torna o objeto gerenciado. Armazenado no commit.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3135511"/>
            <a:ext cx="1302627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9653" y="3279219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Read (ler)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75077" y="3279219"/>
            <a:ext cx="388036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Produto p = em.createQuery() ou em.find()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716691" y="3279219"/>
            <a:ext cx="38841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JPQL para consultar objetos ou por chave primária.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4148733"/>
            <a:ext cx="1302627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29653" y="4292441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Update (Atualizar)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375077" y="4292441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p.setPreco(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dado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)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716691" y="4292441"/>
            <a:ext cx="38841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Mudanças são feitas como normalmente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5161955"/>
            <a:ext cx="1302627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9653" y="530566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Delete (Excluir)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5375077" y="5305663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em.remove(object)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716691" y="5305663"/>
            <a:ext cx="38841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Remove o objeto do banco de dados no commit.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93790" y="643794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Todas as operações que modificam o banco de dados devem ser realizadas dentro de uma transação ativa, usando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em.getTransaction().begin()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em.getTransaction().commit()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2025-06-17T14:42:15Z</dcterms:created>
  <dcterms:modified xsi:type="dcterms:W3CDTF">2025-06-17T14:42:15Z</dcterms:modified>
</cp:coreProperties>
</file>